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5"/>
  </p:notesMasterIdLst>
  <p:sldIdLst>
    <p:sldId id="525" r:id="rId2"/>
    <p:sldId id="257" r:id="rId3"/>
    <p:sldId id="259" r:id="rId4"/>
    <p:sldId id="260" r:id="rId5"/>
    <p:sldId id="262" r:id="rId6"/>
    <p:sldId id="263" r:id="rId7"/>
    <p:sldId id="264" r:id="rId8"/>
    <p:sldId id="277" r:id="rId9"/>
    <p:sldId id="527" r:id="rId10"/>
    <p:sldId id="555" r:id="rId11"/>
    <p:sldId id="317" r:id="rId12"/>
    <p:sldId id="556" r:id="rId13"/>
    <p:sldId id="528" r:id="rId14"/>
    <p:sldId id="557" r:id="rId15"/>
    <p:sldId id="549" r:id="rId16"/>
    <p:sldId id="342" r:id="rId17"/>
    <p:sldId id="258" r:id="rId18"/>
    <p:sldId id="343" r:id="rId19"/>
    <p:sldId id="558" r:id="rId20"/>
    <p:sldId id="485" r:id="rId21"/>
    <p:sldId id="478" r:id="rId22"/>
    <p:sldId id="576" r:id="rId23"/>
    <p:sldId id="444" r:id="rId24"/>
    <p:sldId id="445" r:id="rId25"/>
    <p:sldId id="465" r:id="rId26"/>
    <p:sldId id="358" r:id="rId27"/>
    <p:sldId id="588" r:id="rId28"/>
    <p:sldId id="270" r:id="rId29"/>
    <p:sldId id="526" r:id="rId30"/>
    <p:sldId id="529" r:id="rId31"/>
    <p:sldId id="565" r:id="rId32"/>
    <p:sldId id="450" r:id="rId33"/>
    <p:sldId id="448" r:id="rId34"/>
    <p:sldId id="449" r:id="rId35"/>
    <p:sldId id="566" r:id="rId36"/>
    <p:sldId id="532" r:id="rId37"/>
    <p:sldId id="395" r:id="rId38"/>
    <p:sldId id="394" r:id="rId39"/>
    <p:sldId id="396" r:id="rId40"/>
    <p:sldId id="398" r:id="rId41"/>
    <p:sldId id="416" r:id="rId42"/>
    <p:sldId id="486" r:id="rId43"/>
    <p:sldId id="420" r:id="rId44"/>
    <p:sldId id="421" r:id="rId45"/>
    <p:sldId id="424" r:id="rId46"/>
    <p:sldId id="422" r:id="rId47"/>
    <p:sldId id="291" r:id="rId48"/>
    <p:sldId id="533" r:id="rId49"/>
    <p:sldId id="386" r:id="rId50"/>
    <p:sldId id="387" r:id="rId51"/>
    <p:sldId id="561" r:id="rId52"/>
    <p:sldId id="388" r:id="rId53"/>
    <p:sldId id="293" r:id="rId54"/>
    <p:sldId id="489" r:id="rId55"/>
    <p:sldId id="494" r:id="rId56"/>
    <p:sldId id="389" r:id="rId57"/>
    <p:sldId id="550" r:id="rId58"/>
    <p:sldId id="505" r:id="rId59"/>
    <p:sldId id="577" r:id="rId60"/>
    <p:sldId id="578" r:id="rId61"/>
    <p:sldId id="589" r:id="rId62"/>
    <p:sldId id="275" r:id="rId63"/>
    <p:sldId id="273" r:id="rId64"/>
    <p:sldId id="579" r:id="rId65"/>
    <p:sldId id="279" r:id="rId66"/>
    <p:sldId id="274" r:id="rId67"/>
    <p:sldId id="590" r:id="rId68"/>
    <p:sldId id="469" r:id="rId69"/>
    <p:sldId id="553" r:id="rId70"/>
    <p:sldId id="390" r:id="rId71"/>
    <p:sldId id="502" r:id="rId72"/>
    <p:sldId id="568" r:id="rId73"/>
    <p:sldId id="493" r:id="rId74"/>
    <p:sldId id="594" r:id="rId75"/>
    <p:sldId id="542" r:id="rId76"/>
    <p:sldId id="520" r:id="rId77"/>
    <p:sldId id="266" r:id="rId78"/>
    <p:sldId id="272" r:id="rId79"/>
    <p:sldId id="591" r:id="rId80"/>
    <p:sldId id="581" r:id="rId81"/>
    <p:sldId id="488" r:id="rId82"/>
    <p:sldId id="392" r:id="rId83"/>
    <p:sldId id="554" r:id="rId84"/>
    <p:sldId id="433" r:id="rId85"/>
    <p:sldId id="434" r:id="rId86"/>
    <p:sldId id="435" r:id="rId87"/>
    <p:sldId id="462" r:id="rId88"/>
    <p:sldId id="436" r:id="rId89"/>
    <p:sldId id="582" r:id="rId90"/>
    <p:sldId id="583" r:id="rId91"/>
    <p:sldId id="585" r:id="rId92"/>
    <p:sldId id="523" r:id="rId93"/>
    <p:sldId id="473" r:id="rId94"/>
    <p:sldId id="593" r:id="rId95"/>
    <p:sldId id="437" r:id="rId96"/>
    <p:sldId id="569" r:id="rId97"/>
    <p:sldId id="592" r:id="rId98"/>
    <p:sldId id="500" r:id="rId99"/>
    <p:sldId id="482" r:id="rId100"/>
    <p:sldId id="484" r:id="rId101"/>
    <p:sldId id="586" r:id="rId102"/>
    <p:sldId id="305" r:id="rId103"/>
    <p:sldId id="595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11893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4"/>
    <p:restoredTop sz="94737"/>
  </p:normalViewPr>
  <p:slideViewPr>
    <p:cSldViewPr snapToGrid="0" snapToObjects="1" showGuides="1">
      <p:cViewPr varScale="1">
        <p:scale>
          <a:sx n="98" d="100"/>
          <a:sy n="98" d="100"/>
        </p:scale>
        <p:origin x="4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05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5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3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9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8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8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6.tiff"/><Relationship Id="rId4" Type="http://schemas.openxmlformats.org/officeDocument/2006/relationships/image" Target="../media/image14.tiff"/><Relationship Id="rId9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54.jpg"/><Relationship Id="rId4" Type="http://schemas.openxmlformats.org/officeDocument/2006/relationships/image" Target="../media/image5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3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6.tiff"/><Relationship Id="rId4" Type="http://schemas.openxmlformats.org/officeDocument/2006/relationships/image" Target="../media/image13.tif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6.tiff"/><Relationship Id="rId4" Type="http://schemas.openxmlformats.org/officeDocument/2006/relationships/image" Target="../media/image13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rgbClr val="011893"/>
                </a:solidFill>
              </a:rPr>
              <a:t>Using optimality theory to understand big questions in plant ecophysiology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620" y="3820006"/>
            <a:ext cx="6108758" cy="2236237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endParaRPr lang="en-US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8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5DE46-D91E-7C4E-8C20-454D942F4A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7371" y="4121706"/>
            <a:ext cx="3646697" cy="2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29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Quantified physiological theory can: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Improve mechanistic understanding of physiological processes that underlie higher level responses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Produce more reliable future projections</a:t>
            </a:r>
          </a:p>
        </p:txBody>
      </p:sp>
      <p:pic>
        <p:nvPicPr>
          <p:cNvPr id="6" name="Picture 5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C4EB8DE1-6AC1-B149-8CEC-7E8C15343B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834" y="4001294"/>
            <a:ext cx="1971799" cy="2629065"/>
          </a:xfrm>
          <a:prstGeom prst="rect">
            <a:avLst/>
          </a:prstGeom>
        </p:spPr>
      </p:pic>
      <p:pic>
        <p:nvPicPr>
          <p:cNvPr id="10" name="Picture 9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78E89A93-F457-AC41-B6B6-23B00E11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162" y="4228932"/>
            <a:ext cx="3325505" cy="2494129"/>
          </a:xfrm>
          <a:prstGeom prst="rect">
            <a:avLst/>
          </a:prstGeom>
        </p:spPr>
      </p:pic>
      <p:pic>
        <p:nvPicPr>
          <p:cNvPr id="12" name="Picture 11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1DD1925E-55CE-8642-BDD4-E0E9D1815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197" y="4228933"/>
            <a:ext cx="3325504" cy="2494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B1D9F7-1F83-A541-BEE8-4FCFF2DD13D5}"/>
              </a:ext>
            </a:extLst>
          </p:cNvPr>
          <p:cNvCxnSpPr>
            <a:stCxn id="6" idx="3"/>
          </p:cNvCxnSpPr>
          <p:nvPr/>
        </p:nvCxnSpPr>
        <p:spPr>
          <a:xfrm flipV="1">
            <a:off x="2976633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D5EFD-422B-E245-97CE-84DF21EA2A81}"/>
              </a:ext>
            </a:extLst>
          </p:cNvPr>
          <p:cNvCxnSpPr/>
          <p:nvPr/>
        </p:nvCxnSpPr>
        <p:spPr>
          <a:xfrm flipV="1">
            <a:off x="7336667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1EC434-7566-5B42-9C59-A8B5D8F7FE38}"/>
              </a:ext>
            </a:extLst>
          </p:cNvPr>
          <p:cNvSpPr txBox="1"/>
          <p:nvPr/>
        </p:nvSpPr>
        <p:spPr>
          <a:xfrm>
            <a:off x="3108204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697E4-63D3-3747-9381-15C219E4E13F}"/>
              </a:ext>
            </a:extLst>
          </p:cNvPr>
          <p:cNvSpPr txBox="1"/>
          <p:nvPr/>
        </p:nvSpPr>
        <p:spPr>
          <a:xfrm>
            <a:off x="7524143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ultimately lead to a better understanding of how future ecosystem services will be impacts by global change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39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6446573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Presentation available at: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r>
              <a:rPr lang="en-US" sz="2200" dirty="0"/>
              <a:t>/seminar/2025_unl</a:t>
            </a:r>
          </a:p>
          <a:p>
            <a:endParaRPr lang="en-US" sz="2200" dirty="0"/>
          </a:p>
          <a:p>
            <a:r>
              <a:rPr lang="en-US" sz="2200" dirty="0"/>
              <a:t>Data and code: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endParaRPr lang="en-US" sz="2200" dirty="0"/>
          </a:p>
          <a:p>
            <a:r>
              <a:rPr lang="en-US" sz="2200" dirty="0" err="1"/>
              <a:t>www.smithecophyslab.com</a:t>
            </a:r>
            <a:r>
              <a:rPr lang="en-US" sz="2200" dirty="0"/>
              <a:t>/data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C68CD7-482E-EA49-A4DB-601B7C8D6FA3}"/>
              </a:ext>
            </a:extLst>
          </p:cNvPr>
          <p:cNvSpPr txBox="1"/>
          <p:nvPr/>
        </p:nvSpPr>
        <p:spPr>
          <a:xfrm>
            <a:off x="3307933" y="2701033"/>
            <a:ext cx="5234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/>
              <a:t>Integration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F69889-0E4C-5D44-B22F-E2353193508D}"/>
              </a:ext>
            </a:extLst>
          </p:cNvPr>
          <p:cNvSpPr txBox="1"/>
          <p:nvPr/>
        </p:nvSpPr>
        <p:spPr>
          <a:xfrm>
            <a:off x="1437929" y="1175658"/>
            <a:ext cx="2567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Scaling</a:t>
            </a:r>
          </a:p>
          <a:p>
            <a:pPr algn="ctr"/>
            <a:r>
              <a:rPr lang="en-US" sz="1600" dirty="0"/>
              <a:t>(Organisms  to Earth system)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61BD3-4D9F-CC4D-AC9B-48A9323103F8}"/>
              </a:ext>
            </a:extLst>
          </p:cNvPr>
          <p:cNvSpPr txBox="1"/>
          <p:nvPr/>
        </p:nvSpPr>
        <p:spPr>
          <a:xfrm>
            <a:off x="738410" y="4841965"/>
            <a:ext cx="3966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Teaching and Research</a:t>
            </a:r>
          </a:p>
          <a:p>
            <a:pPr algn="ctr"/>
            <a:r>
              <a:rPr lang="en-US" sz="1600" dirty="0"/>
              <a:t>(CUREs)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3F08-9B68-CD45-8CB3-389861208884}"/>
              </a:ext>
            </a:extLst>
          </p:cNvPr>
          <p:cNvSpPr txBox="1"/>
          <p:nvPr/>
        </p:nvSpPr>
        <p:spPr>
          <a:xfrm>
            <a:off x="7414252" y="4841965"/>
            <a:ext cx="3703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Service and Research</a:t>
            </a:r>
          </a:p>
          <a:p>
            <a:pPr algn="ctr"/>
            <a:r>
              <a:rPr lang="en-US" sz="1600" dirty="0"/>
              <a:t>(School, University, Society)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07863-7B1E-904A-BE50-643DA1D39EE1}"/>
              </a:ext>
            </a:extLst>
          </p:cNvPr>
          <p:cNvSpPr txBox="1"/>
          <p:nvPr/>
        </p:nvSpPr>
        <p:spPr>
          <a:xfrm>
            <a:off x="7414252" y="1175658"/>
            <a:ext cx="4210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Interdisciplinary Science</a:t>
            </a:r>
          </a:p>
          <a:p>
            <a:pPr algn="ctr"/>
            <a:r>
              <a:rPr lang="en-US" sz="1600" dirty="0"/>
              <a:t>(Beyond Biology)</a:t>
            </a:r>
          </a:p>
        </p:txBody>
      </p:sp>
    </p:spTree>
    <p:extLst>
      <p:ext uri="{BB962C8B-B14F-4D97-AF65-F5344CB8AC3E}">
        <p14:creationId xmlns:p14="http://schemas.microsoft.com/office/powerpoint/2010/main" val="2574600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words: plants provide </a:t>
            </a:r>
            <a:r>
              <a:rPr lang="en-US" dirty="0">
                <a:solidFill>
                  <a:srgbClr val="7030A0"/>
                </a:solidFill>
              </a:rPr>
              <a:t>ecosystem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434B9F-F5C0-5E45-BA74-A7D9BCC55EF2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FEDD1-E890-E043-9847-D15D5515D4C9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5EEBB-BDD2-EA4C-9FA4-51A1F1D11469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42E65-2115-864A-81B8-1935FE51E0B1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502615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1204-EA34-E541-86A4-7396945F1ACB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117015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stCxn id="8" idx="1"/>
            <a:endCxn id="9" idx="3"/>
          </p:cNvCxnSpPr>
          <p:nvPr/>
        </p:nvCxnSpPr>
        <p:spPr>
          <a:xfrm>
            <a:off x="5530827" y="3666009"/>
            <a:ext cx="857156" cy="10760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4085658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2624163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FF0000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9AB563-9379-D14A-B0F9-961F0874D527}"/>
              </a:ext>
            </a:extLst>
          </p:cNvPr>
          <p:cNvSpPr txBox="1"/>
          <p:nvPr/>
        </p:nvSpPr>
        <p:spPr>
          <a:xfrm>
            <a:off x="9602124" y="6488668"/>
            <a:ext cx="2589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(2024) </a:t>
            </a:r>
            <a:r>
              <a:rPr lang="en-US" i="1" dirty="0"/>
              <a:t>Am J Botany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641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495243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75164"/>
            <a:ext cx="7403610" cy="5382836"/>
          </a:xfrm>
          <a:noFill/>
        </p:spPr>
        <p:txBody>
          <a:bodyPr numCol="2">
            <a:normAutofit/>
          </a:bodyPr>
          <a:lstStyle/>
          <a:p>
            <a:r>
              <a:rPr lang="en-US" sz="1200" dirty="0"/>
              <a:t>Current and former lab members</a:t>
            </a:r>
            <a:endParaRPr lang="en-US" sz="1100" dirty="0"/>
          </a:p>
          <a:p>
            <a:pPr lvl="1"/>
            <a:r>
              <a:rPr lang="en-US" sz="1100" dirty="0" err="1"/>
              <a:t>Alissar</a:t>
            </a:r>
            <a:r>
              <a:rPr lang="en-US" sz="1100" dirty="0"/>
              <a:t> </a:t>
            </a:r>
            <a:r>
              <a:rPr lang="en-US" sz="1100" dirty="0" err="1"/>
              <a:t>Cheaib</a:t>
            </a:r>
            <a:r>
              <a:rPr lang="en-US" sz="1100" dirty="0"/>
              <a:t> (postdoc)</a:t>
            </a:r>
          </a:p>
          <a:p>
            <a:pPr lvl="1"/>
            <a:r>
              <a:rPr lang="en-US" sz="1100" dirty="0"/>
              <a:t>Evan Perkowski (postdoc)</a:t>
            </a:r>
          </a:p>
          <a:p>
            <a:pPr lvl="1"/>
            <a:r>
              <a:rPr lang="en-US" sz="1100" dirty="0" err="1"/>
              <a:t>Snehanjana</a:t>
            </a:r>
            <a:r>
              <a:rPr lang="en-US" sz="1100" dirty="0"/>
              <a:t> Chatterjee (PhD)</a:t>
            </a:r>
          </a:p>
          <a:p>
            <a:pPr lvl="1"/>
            <a:r>
              <a:rPr lang="en-US" sz="1100" dirty="0"/>
              <a:t>Monika Kelley (PhD)</a:t>
            </a:r>
          </a:p>
          <a:p>
            <a:pPr lvl="1"/>
            <a:r>
              <a:rPr lang="en-US" sz="1100" dirty="0"/>
              <a:t>Isabella Beltran (PhD)</a:t>
            </a:r>
          </a:p>
          <a:p>
            <a:pPr lvl="1"/>
            <a:r>
              <a:rPr lang="en-US" sz="1100" dirty="0"/>
              <a:t>Daniel Owusu Kwakye (PhD)</a:t>
            </a:r>
          </a:p>
          <a:p>
            <a:pPr lvl="1"/>
            <a:r>
              <a:rPr lang="en-US" sz="1100" dirty="0"/>
              <a:t>Garrison Garza (PhD)</a:t>
            </a:r>
          </a:p>
          <a:p>
            <a:pPr lvl="1"/>
            <a:r>
              <a:rPr lang="en-US" sz="1100" dirty="0"/>
              <a:t>Christine </a:t>
            </a:r>
            <a:r>
              <a:rPr lang="en-US" sz="1100" dirty="0" err="1"/>
              <a:t>Vanginault</a:t>
            </a:r>
            <a:r>
              <a:rPr lang="en-US" sz="1100" dirty="0"/>
              <a:t> (MS; graduating Thursday!)</a:t>
            </a:r>
          </a:p>
          <a:p>
            <a:pPr lvl="1"/>
            <a:r>
              <a:rPr lang="en-US" sz="1100" dirty="0" err="1"/>
              <a:t>Zinny</a:t>
            </a:r>
            <a:r>
              <a:rPr lang="en-US" sz="1100" dirty="0"/>
              <a:t> </a:t>
            </a:r>
            <a:r>
              <a:rPr lang="en-US" sz="1100" dirty="0" err="1"/>
              <a:t>Ezekannagha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/>
              <a:t>Clara Drake (MS)</a:t>
            </a:r>
          </a:p>
          <a:p>
            <a:pPr lvl="1"/>
            <a:r>
              <a:rPr lang="en-US" sz="1100" dirty="0"/>
              <a:t>Gwen </a:t>
            </a:r>
            <a:r>
              <a:rPr lang="en-US" sz="1100" dirty="0" err="1"/>
              <a:t>Wattt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/>
              <a:t>Brad Posch (postdoc; now at DBG)</a:t>
            </a:r>
          </a:p>
          <a:p>
            <a:pPr lvl="1"/>
            <a:r>
              <a:rPr lang="en-US" sz="1100" dirty="0"/>
              <a:t>Jeff Chieppa (postdoc; now in industry)</a:t>
            </a:r>
          </a:p>
          <a:p>
            <a:pPr lvl="1"/>
            <a:r>
              <a:rPr lang="en-US" sz="1100" dirty="0" err="1"/>
              <a:t>Lizz</a:t>
            </a:r>
            <a:r>
              <a:rPr lang="en-US" sz="1100" dirty="0"/>
              <a:t> Waring (postdoc; now Asst. Prof at Northeastern State U)</a:t>
            </a:r>
          </a:p>
          <a:p>
            <a:pPr lvl="1"/>
            <a:r>
              <a:rPr lang="en-US" sz="1100" dirty="0"/>
              <a:t>Kieran Carroll (lab manager; now PhD student at OU)</a:t>
            </a:r>
          </a:p>
          <a:p>
            <a:pPr lvl="1"/>
            <a:r>
              <a:rPr lang="en-US" sz="1100" dirty="0"/>
              <a:t>Eve Gray (MS; now at UT-Austin)</a:t>
            </a:r>
          </a:p>
          <a:p>
            <a:pPr lvl="1"/>
            <a:r>
              <a:rPr lang="en-US" sz="1100" dirty="0"/>
              <a:t>Risa McNellis (MS; now at Plum Island LTER)</a:t>
            </a:r>
          </a:p>
          <a:p>
            <a:pPr lvl="1"/>
            <a:r>
              <a:rPr lang="en-US" sz="1100" dirty="0"/>
              <a:t>Helen Scott (MS; now in industry and PhD student at BU)</a:t>
            </a:r>
          </a:p>
          <a:p>
            <a:pPr lvl="1"/>
            <a:r>
              <a:rPr lang="en-US" sz="1100" dirty="0"/>
              <a:t>Too many (40) undergrads to list!</a:t>
            </a:r>
          </a:p>
          <a:p>
            <a:r>
              <a:rPr lang="en-US" sz="1400" dirty="0"/>
              <a:t>Collaborators around the world</a:t>
            </a:r>
          </a:p>
          <a:p>
            <a:r>
              <a:rPr lang="en-US" sz="1200" dirty="0"/>
              <a:t>Funding</a:t>
            </a:r>
          </a:p>
          <a:p>
            <a:pPr lvl="1"/>
            <a:r>
              <a:rPr lang="en-US" sz="1100" dirty="0"/>
              <a:t>NSF</a:t>
            </a:r>
          </a:p>
          <a:p>
            <a:pPr lvl="1"/>
            <a:r>
              <a:rPr lang="en-US" sz="1100" dirty="0"/>
              <a:t>USDA</a:t>
            </a:r>
          </a:p>
          <a:p>
            <a:pPr lvl="1"/>
            <a:r>
              <a:rPr lang="en-US" sz="1100" dirty="0"/>
              <a:t>NPS</a:t>
            </a:r>
          </a:p>
          <a:p>
            <a:pPr lvl="1"/>
            <a:r>
              <a:rPr lang="en-US" sz="1100" dirty="0"/>
              <a:t>USGS</a:t>
            </a:r>
          </a:p>
          <a:p>
            <a:pPr lvl="1"/>
            <a:r>
              <a:rPr lang="en-US" sz="1100" dirty="0"/>
              <a:t>Schmidt Futures</a:t>
            </a:r>
          </a:p>
          <a:p>
            <a:pPr lvl="1"/>
            <a:r>
              <a:rPr lang="en-US" sz="1100" dirty="0"/>
              <a:t>Texas </a:t>
            </a:r>
            <a:r>
              <a:rPr lang="en-US" sz="1100" dirty="0" err="1"/>
              <a:t>EcoLab</a:t>
            </a: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811" y="2901622"/>
            <a:ext cx="2291422" cy="1718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105" y="450305"/>
            <a:ext cx="2340453" cy="1755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964" y="1836567"/>
            <a:ext cx="2221206" cy="1665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522" y="4519657"/>
            <a:ext cx="2541567" cy="1906175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4316" y="5327204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3214" y="5377214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9314" y="6183349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1934" y="5218726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2093" y="6131188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35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8670651" y="6430600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8637084" y="6488668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7196594" y="6488668"/>
            <a:ext cx="499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Keenan…Smith et al. (2023) </a:t>
            </a:r>
            <a:r>
              <a:rPr lang="en-US" i="1" dirty="0"/>
              <a:t>Nature Climate Change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Theoretical models for photosynthesis exist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Long-term responses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11893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</p:spTree>
    <p:extLst>
      <p:ext uri="{BB962C8B-B14F-4D97-AF65-F5344CB8AC3E}">
        <p14:creationId xmlns:p14="http://schemas.microsoft.com/office/powerpoint/2010/main" val="3356872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11893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FAB900-405B-C14C-ADF2-622BB5585A42}"/>
              </a:ext>
            </a:extLst>
          </p:cNvPr>
          <p:cNvCxnSpPr/>
          <p:nvPr/>
        </p:nvCxnSpPr>
        <p:spPr>
          <a:xfrm flipV="1">
            <a:off x="3962400" y="3643745"/>
            <a:ext cx="0" cy="18980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754B4D-D408-0349-9760-DA62774653D5}"/>
              </a:ext>
            </a:extLst>
          </p:cNvPr>
          <p:cNvCxnSpPr>
            <a:cxnSpLocks/>
          </p:cNvCxnSpPr>
          <p:nvPr/>
        </p:nvCxnSpPr>
        <p:spPr>
          <a:xfrm flipV="1">
            <a:off x="8049489" y="4668982"/>
            <a:ext cx="0" cy="8728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0DC352-F631-8C43-8EEE-2D8678BB83C1}"/>
              </a:ext>
            </a:extLst>
          </p:cNvPr>
          <p:cNvSpPr txBox="1"/>
          <p:nvPr/>
        </p:nvSpPr>
        <p:spPr>
          <a:xfrm>
            <a:off x="609600" y="6317673"/>
            <a:ext cx="955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Photosynthesis peaks a light level close to the level the leaf is acclimated to</a:t>
            </a:r>
          </a:p>
        </p:txBody>
      </p:sp>
    </p:spTree>
    <p:extLst>
      <p:ext uri="{BB962C8B-B14F-4D97-AF65-F5344CB8AC3E}">
        <p14:creationId xmlns:p14="http://schemas.microsoft.com/office/powerpoint/2010/main" val="848472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</p:spTree>
    <p:extLst>
      <p:ext uri="{BB962C8B-B14F-4D97-AF65-F5344CB8AC3E}">
        <p14:creationId xmlns:p14="http://schemas.microsoft.com/office/powerpoint/2010/main" val="682515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11893"/>
                </a:solidFill>
              </a:rPr>
              <a:t>Reliance on statistical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4" y="4517414"/>
            <a:ext cx="6807476" cy="2307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A08AC9-0BBD-974A-A98E-4AEAA18B9D30}"/>
              </a:ext>
            </a:extLst>
          </p:cNvPr>
          <p:cNvSpPr txBox="1"/>
          <p:nvPr/>
        </p:nvSpPr>
        <p:spPr>
          <a:xfrm>
            <a:off x="8324403" y="6488668"/>
            <a:ext cx="386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Harrison,…Smith et al. (2021)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8838005" y="6488668"/>
            <a:ext cx="335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 Naturalist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5016137" y="6211669"/>
            <a:ext cx="7175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Wang et al. (2017) </a:t>
            </a:r>
            <a:r>
              <a:rPr lang="en-US" i="1" dirty="0"/>
              <a:t>Nature Plants</a:t>
            </a:r>
            <a:r>
              <a:rPr lang="en-US" dirty="0"/>
              <a:t>; 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7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11893"/>
                </a:solidFill>
              </a:rPr>
              <a:t>V</a:t>
            </a:r>
            <a:r>
              <a:rPr lang="en-US" baseline="-25000" dirty="0" err="1">
                <a:solidFill>
                  <a:srgbClr val="011893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A7696-BB68-0144-BB52-D3C03FD067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83761-BAA1-0243-8062-791C68C945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C30A0-01E8-D748-8131-862699C89325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D000D-7129-C04B-9A80-405EA91903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207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617A3-8A53-174E-B83A-5E1451774E31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soil N limitation because Rubisco requires a lot of N</a:t>
            </a:r>
            <a:endParaRPr lang="en-US" sz="3600" dirty="0">
              <a:solidFill>
                <a:srgbClr val="01189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3DA74-592A-834D-B8D0-3CAE888456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69640-22F8-394C-B06C-45286684AFEB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8829605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2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614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7B66-13B8-0142-A4AD-B6F96B19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1509B-9FA1-574D-9391-21FDE78F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Is photosynthesis </a:t>
            </a:r>
            <a:r>
              <a:rPr lang="en-US" sz="3600" dirty="0">
                <a:solidFill>
                  <a:srgbClr val="011893"/>
                </a:solidFill>
              </a:rPr>
              <a:t>optimized</a:t>
            </a:r>
            <a:r>
              <a:rPr lang="en-US" sz="3600" dirty="0"/>
              <a:t> to the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How do plants acclimate to </a:t>
            </a:r>
            <a:r>
              <a:rPr lang="en-US" sz="3600" dirty="0">
                <a:solidFill>
                  <a:srgbClr val="011893"/>
                </a:solidFill>
              </a:rPr>
              <a:t>soil nitrogen</a:t>
            </a:r>
            <a:r>
              <a:rPr lang="en-US" sz="36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does acclimation mean for </a:t>
            </a:r>
            <a:r>
              <a:rPr lang="en-US" sz="3600" dirty="0">
                <a:solidFill>
                  <a:srgbClr val="011893"/>
                </a:solidFill>
              </a:rPr>
              <a:t>future</a:t>
            </a:r>
            <a:r>
              <a:rPr lang="en-US" sz="3600" dirty="0"/>
              <a:t> terrestrial biogeochemical cycling?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When is </a:t>
            </a:r>
            <a:r>
              <a:rPr lang="en-US" sz="3600" dirty="0">
                <a:solidFill>
                  <a:srgbClr val="011893"/>
                </a:solidFill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</a:rPr>
              <a:t>4</a:t>
            </a:r>
            <a:r>
              <a:rPr lang="en-US" sz="3600" dirty="0"/>
              <a:t> photosynthesis an advantage over C</a:t>
            </a:r>
            <a:r>
              <a:rPr lang="en-US" sz="3600" baseline="-25000" dirty="0"/>
              <a:t>3</a:t>
            </a:r>
            <a:r>
              <a:rPr lang="en-US" sz="3600" dirty="0"/>
              <a:t> photosynthesis?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9408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ACB29-0DD6-FB4D-955B-3BFF52D74738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D5899-2F1F-FC44-8930-0BCB97D2CCBE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YES! Photosynthesis acclimates spatially as expected from optimization</a:t>
            </a:r>
          </a:p>
        </p:txBody>
      </p: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using theory to understand </a:t>
            </a:r>
            <a:r>
              <a:rPr lang="en-US" dirty="0">
                <a:solidFill>
                  <a:srgbClr val="011893"/>
                </a:solidFill>
              </a:rPr>
              <a:t>larger scale </a:t>
            </a:r>
            <a:r>
              <a:rPr lang="en-US" dirty="0"/>
              <a:t>consequences of acclimation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76CC51-B323-194A-A710-701AECA6822D}"/>
              </a:ext>
            </a:extLst>
          </p:cNvPr>
          <p:cNvSpPr txBox="1"/>
          <p:nvPr/>
        </p:nvSpPr>
        <p:spPr>
          <a:xfrm>
            <a:off x="7175134" y="2983522"/>
            <a:ext cx="4542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As predicted from theory, increased leaf N confers greater species population growth in dry sites and this is enhanced by eutrophication.</a:t>
            </a:r>
          </a:p>
        </p:txBody>
      </p:sp>
      <p:pic>
        <p:nvPicPr>
          <p:cNvPr id="13" name="Picture 12" descr="A screenshot of a graph&#10;&#10;AI-generated content may be incorrect.">
            <a:extLst>
              <a:ext uri="{FF2B5EF4-FFF2-40B4-BE49-F238E27FC236}">
                <a16:creationId xmlns:a16="http://schemas.microsoft.com/office/drawing/2014/main" id="{A8D449E1-BB67-3D47-A7CB-876DF1DFAB3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" y="2146389"/>
            <a:ext cx="6577147" cy="4110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9DE537-4CD6-A44D-B6E9-E18BB9B62DDD}"/>
              </a:ext>
            </a:extLst>
          </p:cNvPr>
          <p:cNvSpPr txBox="1"/>
          <p:nvPr/>
        </p:nvSpPr>
        <p:spPr>
          <a:xfrm>
            <a:off x="6435631" y="3631474"/>
            <a:ext cx="61106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Aridity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D8777-D033-334E-8692-57EB42E163A2}"/>
              </a:ext>
            </a:extLst>
          </p:cNvPr>
          <p:cNvSpPr txBox="1"/>
          <p:nvPr/>
        </p:nvSpPr>
        <p:spPr>
          <a:xfrm>
            <a:off x="9285242" y="6488668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,… and Smith (in prep)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5173C1-E724-414F-A2C2-4009A73E5234}"/>
              </a:ext>
            </a:extLst>
          </p:cNvPr>
          <p:cNvSpPr/>
          <p:nvPr/>
        </p:nvSpPr>
        <p:spPr>
          <a:xfrm>
            <a:off x="3200400" y="3631474"/>
            <a:ext cx="352697" cy="966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236BDD-5F28-0E41-8166-3664D1A75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409" y="4679374"/>
            <a:ext cx="1535974" cy="153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34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4C6F-028D-2345-912C-5A1EF5B9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has examined soil nitrogen impacts in many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10394-9BCB-EB42-AF91-0D4974C98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434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Observational gradient studies</a:t>
            </a:r>
          </a:p>
          <a:p>
            <a:pPr lvl="1"/>
            <a:r>
              <a:rPr lang="en-US" dirty="0" err="1"/>
              <a:t>Paillassa</a:t>
            </a:r>
            <a:r>
              <a:rPr lang="en-US" dirty="0"/>
              <a:t> et al. (2020)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r>
              <a:rPr lang="en-US" dirty="0"/>
              <a:t>, </a:t>
            </a:r>
            <a:r>
              <a:rPr lang="en-US" dirty="0" err="1"/>
              <a:t>Cheaib</a:t>
            </a:r>
            <a:r>
              <a:rPr lang="en-US" dirty="0"/>
              <a:t> et al. (2025)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r>
              <a:rPr lang="en-US" dirty="0"/>
              <a:t>, </a:t>
            </a:r>
            <a:r>
              <a:rPr lang="en-US" dirty="0" err="1"/>
              <a:t>Perkowski</a:t>
            </a:r>
            <a:r>
              <a:rPr lang="en-US" dirty="0"/>
              <a:t> and Smith (in review), </a:t>
            </a:r>
            <a:r>
              <a:rPr lang="en-US" dirty="0" err="1"/>
              <a:t>Cheaib</a:t>
            </a:r>
            <a:r>
              <a:rPr lang="en-US" dirty="0"/>
              <a:t>, et al. (in prep)</a:t>
            </a:r>
          </a:p>
          <a:p>
            <a:r>
              <a:rPr lang="en-US" dirty="0">
                <a:solidFill>
                  <a:srgbClr val="011893"/>
                </a:solidFill>
              </a:rPr>
              <a:t>Greenhouse soil manipulation studies</a:t>
            </a:r>
          </a:p>
          <a:p>
            <a:pPr lvl="1"/>
            <a:r>
              <a:rPr lang="en-US" dirty="0" err="1"/>
              <a:t>Perkowski</a:t>
            </a:r>
            <a:r>
              <a:rPr lang="en-US" dirty="0"/>
              <a:t> et al. (2021)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r>
              <a:rPr lang="en-US" dirty="0"/>
              <a:t>, Waring et al. (2023)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r>
              <a:rPr lang="en-US" dirty="0"/>
              <a:t>, </a:t>
            </a:r>
            <a:r>
              <a:rPr lang="en-US" dirty="0" err="1"/>
              <a:t>Perkowski</a:t>
            </a:r>
            <a:r>
              <a:rPr lang="en-US" dirty="0"/>
              <a:t> et al. (2025)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  <a:p>
            <a:r>
              <a:rPr lang="en-US" dirty="0">
                <a:solidFill>
                  <a:srgbClr val="011893"/>
                </a:solidFill>
              </a:rPr>
              <a:t>Field soil manipulation studies</a:t>
            </a:r>
          </a:p>
          <a:p>
            <a:pPr lvl="1"/>
            <a:r>
              <a:rPr lang="en-US" dirty="0" err="1"/>
              <a:t>Cheaib</a:t>
            </a:r>
            <a:r>
              <a:rPr lang="en-US" dirty="0"/>
              <a:t> et al. (2025) </a:t>
            </a:r>
            <a:r>
              <a:rPr lang="en-US" i="1" dirty="0" err="1"/>
              <a:t>Ecol</a:t>
            </a:r>
            <a:r>
              <a:rPr lang="en-US" i="1" dirty="0"/>
              <a:t> Letters, </a:t>
            </a:r>
            <a:r>
              <a:rPr lang="en-US" dirty="0" err="1"/>
              <a:t>Perkowski</a:t>
            </a:r>
            <a:r>
              <a:rPr lang="en-US" dirty="0"/>
              <a:t> et al. (in review), Beltran </a:t>
            </a:r>
            <a:r>
              <a:rPr lang="en-US" dirty="0" err="1"/>
              <a:t>Triana</a:t>
            </a:r>
            <a:r>
              <a:rPr lang="en-US" dirty="0"/>
              <a:t> et al. (in prep)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D9570-6DBA-C24F-802E-2F6EFDD0E0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4250" y="1144588"/>
            <a:ext cx="2399684" cy="2397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56755-B5A4-174B-9169-44516769854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7062" y="4250155"/>
            <a:ext cx="1926808" cy="19268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785BFD-43A4-EA4A-A46D-3FC71BE0653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540" y="4756134"/>
            <a:ext cx="2521120" cy="1893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46C63B-AD93-BE4F-9654-F55B70ED8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896" y="2904824"/>
            <a:ext cx="2220686" cy="2220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AD0EB-33D3-B142-94F7-97CC781A7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5367" y="1306285"/>
            <a:ext cx="1925923" cy="192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6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10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4C75-7E33-9B4E-980C-BE130ED9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D32A4-55FE-A244-9FE1-B856B68D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205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DC8FFD-18B9-124F-9404-5EC5E86B02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5250" y="704850"/>
            <a:ext cx="9461500" cy="5212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375E5F-E891-8A45-B1F5-F64A576D3F1E}"/>
              </a:ext>
            </a:extLst>
          </p:cNvPr>
          <p:cNvSpPr txBox="1"/>
          <p:nvPr/>
        </p:nvSpPr>
        <p:spPr>
          <a:xfrm>
            <a:off x="8453284" y="6488668"/>
            <a:ext cx="373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Stocker,…Smith et al. (2025)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2996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1: Growth increases with increasing soil 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96592-737F-F142-8655-E06E8D75D996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1899" y="1690688"/>
            <a:ext cx="5468202" cy="4451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B079BC-4DDB-2E43-8AA3-34AFF8160E54}"/>
              </a:ext>
            </a:extLst>
          </p:cNvPr>
          <p:cNvSpPr txBox="1"/>
          <p:nvPr/>
        </p:nvSpPr>
        <p:spPr>
          <a:xfrm>
            <a:off x="7348238" y="6511222"/>
            <a:ext cx="484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(2023)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F7AE-6403-C744-9FBD-BD4714973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869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7348238" y="6488668"/>
            <a:ext cx="484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, Waring, and Smith (2021)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60210-D2F6-004A-AC8C-127D0A862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2EECE5-6F3F-5047-8792-DC1550ED8F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9918" y="1792401"/>
            <a:ext cx="1440362" cy="45945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BEE918-4542-8A48-AA15-8A132CD5A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4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6138134" y="6485096"/>
            <a:ext cx="613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, </a:t>
            </a:r>
            <a:r>
              <a:rPr lang="en-US" dirty="0" err="1"/>
              <a:t>Chieppa</a:t>
            </a:r>
            <a:r>
              <a:rPr lang="en-US" dirty="0"/>
              <a:t>, </a:t>
            </a:r>
            <a:r>
              <a:rPr lang="en-US" dirty="0" err="1"/>
              <a:t>Perskowski</a:t>
            </a:r>
            <a:r>
              <a:rPr lang="en-US" dirty="0"/>
              <a:t>, and Smith (2025) </a:t>
            </a:r>
            <a:r>
              <a:rPr lang="en-US" i="1" dirty="0"/>
              <a:t>New </a:t>
            </a:r>
            <a:r>
              <a:rPr lang="en-US" i="1" dirty="0" err="1"/>
              <a:t>Phytologist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6D5BD-18E4-6D48-91AA-FA42C2323D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9215" y="1693314"/>
            <a:ext cx="3606785" cy="5048847"/>
          </a:xfrm>
          <a:prstGeom prst="rect">
            <a:avLst/>
          </a:prstGeom>
        </p:spPr>
      </p:pic>
      <p:pic>
        <p:nvPicPr>
          <p:cNvPr id="13" name="Picture 12" descr="A map of the world&#10;&#10;Description automatically generated">
            <a:extLst>
              <a:ext uri="{FF2B5EF4-FFF2-40B4-BE49-F238E27FC236}">
                <a16:creationId xmlns:a16="http://schemas.microsoft.com/office/drawing/2014/main" id="{8FBFADE5-9930-4F4E-9740-BA405B723C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8825" y="1470028"/>
            <a:ext cx="5458097" cy="30319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D14EE4-F532-924D-9F81-E833A7D7D0E1}"/>
              </a:ext>
            </a:extLst>
          </p:cNvPr>
          <p:cNvSpPr/>
          <p:nvPr/>
        </p:nvSpPr>
        <p:spPr>
          <a:xfrm>
            <a:off x="6635931" y="3278777"/>
            <a:ext cx="692332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27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3: Tissue N increases with increasing soil 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DF2FA4-3393-894E-8ADE-CDF253E8AED3}"/>
              </a:ext>
            </a:extLst>
          </p:cNvPr>
          <p:cNvSpPr/>
          <p:nvPr/>
        </p:nvSpPr>
        <p:spPr>
          <a:xfrm>
            <a:off x="2717071" y="1760169"/>
            <a:ext cx="561703" cy="254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B792-03B4-2E47-B666-9045375AB9AF}"/>
              </a:ext>
            </a:extLst>
          </p:cNvPr>
          <p:cNvSpPr/>
          <p:nvPr/>
        </p:nvSpPr>
        <p:spPr>
          <a:xfrm>
            <a:off x="2436219" y="1849152"/>
            <a:ext cx="842555" cy="498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1A01C-506B-734A-B669-10EACA660BFB}"/>
              </a:ext>
            </a:extLst>
          </p:cNvPr>
          <p:cNvSpPr txBox="1"/>
          <p:nvPr/>
        </p:nvSpPr>
        <p:spPr>
          <a:xfrm>
            <a:off x="8802739" y="6496259"/>
            <a:ext cx="338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,… and Smith (in review)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57DBB-59D0-AB40-997D-D2F74D0B5521}"/>
              </a:ext>
            </a:extLst>
          </p:cNvPr>
          <p:cNvSpPr txBox="1"/>
          <p:nvPr/>
        </p:nvSpPr>
        <p:spPr>
          <a:xfrm>
            <a:off x="9034818" y="4735773"/>
            <a:ext cx="298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</a:t>
            </a:r>
          </a:p>
        </p:txBody>
      </p:sp>
      <p:pic>
        <p:nvPicPr>
          <p:cNvPr id="12" name="Picture 11" descr="Chart, diagram&#10;&#10;Description automatically generated">
            <a:extLst>
              <a:ext uri="{FF2B5EF4-FFF2-40B4-BE49-F238E27FC236}">
                <a16:creationId xmlns:a16="http://schemas.microsoft.com/office/drawing/2014/main" id="{F6D5FE07-3250-3A48-931A-250D0F04DD89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8587" y="2173359"/>
            <a:ext cx="6587774" cy="3344094"/>
          </a:xfrm>
          <a:prstGeom prst="rect">
            <a:avLst/>
          </a:prstGeom>
        </p:spPr>
      </p:pic>
      <p:pic>
        <p:nvPicPr>
          <p:cNvPr id="13" name="Picture 12" descr="Chart, diagram&#10;&#10;Description automatically generated">
            <a:extLst>
              <a:ext uri="{FF2B5EF4-FFF2-40B4-BE49-F238E27FC236}">
                <a16:creationId xmlns:a16="http://schemas.microsoft.com/office/drawing/2014/main" id="{3095E3E5-EFA2-2443-B663-2685A5E924FF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2390" y="5598770"/>
            <a:ext cx="8000167" cy="558025"/>
          </a:xfrm>
          <a:prstGeom prst="rect">
            <a:avLst/>
          </a:prstGeom>
        </p:spPr>
      </p:pic>
      <p:pic>
        <p:nvPicPr>
          <p:cNvPr id="14" name="Picture 13" descr="Chart, diagram&#10;&#10;Description automatically generated">
            <a:extLst>
              <a:ext uri="{FF2B5EF4-FFF2-40B4-BE49-F238E27FC236}">
                <a16:creationId xmlns:a16="http://schemas.microsoft.com/office/drawing/2014/main" id="{BF8D9416-2F65-C74F-A202-E4CF9105691B}"/>
              </a:ext>
            </a:extLst>
          </p:cNvPr>
          <p:cNvPicPr/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170" y="1993530"/>
            <a:ext cx="1790191" cy="3302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3925EE-1DB9-654B-8007-BDCAC9D1E7A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7" y="4435298"/>
            <a:ext cx="2329152" cy="23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39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 fontScale="90000"/>
          </a:bodyPr>
          <a:lstStyle/>
          <a:p>
            <a:r>
              <a:rPr lang="en-US" dirty="0"/>
              <a:t>Result 4: Relative leaf N allocation to photosynthesis decreases with increasing soil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314F0-0E6D-914C-A450-820CC10D0178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5686" y="2261956"/>
            <a:ext cx="6399545" cy="3934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6895FB-B391-A346-BAD9-B3E8BE8CB062}"/>
              </a:ext>
            </a:extLst>
          </p:cNvPr>
          <p:cNvSpPr txBox="1"/>
          <p:nvPr/>
        </p:nvSpPr>
        <p:spPr>
          <a:xfrm>
            <a:off x="7348238" y="6485097"/>
            <a:ext cx="484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(2023)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07691-4C4B-624A-BFC1-689CD921ED86}"/>
              </a:ext>
            </a:extLst>
          </p:cNvPr>
          <p:cNvSpPr txBox="1"/>
          <p:nvPr/>
        </p:nvSpPr>
        <p:spPr>
          <a:xfrm>
            <a:off x="9021170" y="4380201"/>
            <a:ext cx="298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multiple species, metrics, and growth conditions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482FC-719D-1D4B-94B3-22B980537F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9477" y="4458399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37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5: Response to soil N is dependent on N demand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58A72-7BB7-8649-8D7D-4E02FEF863EB}"/>
              </a:ext>
            </a:extLst>
          </p:cNvPr>
          <p:cNvSpPr txBox="1"/>
          <p:nvPr/>
        </p:nvSpPr>
        <p:spPr>
          <a:xfrm>
            <a:off x="8537986" y="6511222"/>
            <a:ext cx="3654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,… and Smith (2025)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EB2BB-C0C1-C446-B737-E419A03523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6964" y="2411101"/>
            <a:ext cx="8198001" cy="37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653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Reduction in N uptake costs results in bigger plants with more leaf N, particularly where demand is high. However, more leaf N =/= more photosynthesis.</a:t>
            </a:r>
          </a:p>
        </p:txBody>
      </p: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impact of </a:t>
            </a:r>
            <a:r>
              <a:rPr lang="en-US" dirty="0">
                <a:solidFill>
                  <a:srgbClr val="011893"/>
                </a:solidFill>
              </a:rPr>
              <a:t>microbial symbioses</a:t>
            </a:r>
            <a:r>
              <a:rPr lang="en-US" dirty="0"/>
              <a:t> on leaf economics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6147781" y="6204524"/>
            <a:ext cx="6044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-Murphy, Smith et al. (2021) </a:t>
            </a:r>
            <a:r>
              <a:rPr lang="en-US" i="1" dirty="0"/>
              <a:t>Ecology Letters</a:t>
            </a:r>
          </a:p>
          <a:p>
            <a:r>
              <a:rPr lang="en-US" dirty="0" err="1"/>
              <a:t>Cheaib</a:t>
            </a:r>
            <a:r>
              <a:rPr lang="en-US" dirty="0"/>
              <a:t>, </a:t>
            </a:r>
            <a:r>
              <a:rPr lang="en-US" dirty="0" err="1"/>
              <a:t>Chieppa</a:t>
            </a:r>
            <a:r>
              <a:rPr lang="en-US" dirty="0"/>
              <a:t>, </a:t>
            </a:r>
            <a:r>
              <a:rPr lang="en-US" dirty="0" err="1"/>
              <a:t>Perkowski</a:t>
            </a:r>
            <a:r>
              <a:rPr lang="en-US" dirty="0"/>
              <a:t>, and Smith (2025) </a:t>
            </a:r>
            <a:r>
              <a:rPr lang="en-US" i="1" dirty="0"/>
              <a:t>New </a:t>
            </a:r>
            <a:r>
              <a:rPr lang="en-US" i="1" dirty="0" err="1"/>
              <a:t>Phytologist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78597-A984-CD40-A6FD-CDBBA3DCAB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4049"/>
            <a:ext cx="5587724" cy="2163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DDC48-8AD3-A841-9AC3-020BCF92F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852" y="4064034"/>
            <a:ext cx="2918187" cy="2786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5FF5ED-8469-C84C-AC84-14E99F3CE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724" y="2735684"/>
            <a:ext cx="6604276" cy="2423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B29BC4-4331-1543-82EB-F5DB44441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3403" y="803726"/>
            <a:ext cx="1838597" cy="183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55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855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terrestrial biogeochemical cycling?</a:t>
            </a:r>
          </a:p>
        </p:txBody>
      </p:sp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BB174-CC62-484B-B3B3-DB4FB8967223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2D19-ACB5-6140-870E-3399C68B0E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666" y="1754032"/>
            <a:ext cx="4734636" cy="47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7992774" y="6488668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0CB4B-14AA-2144-9976-6CD64B05E1DB}"/>
              </a:ext>
            </a:extLst>
          </p:cNvPr>
          <p:cNvSpPr txBox="1"/>
          <p:nvPr/>
        </p:nvSpPr>
        <p:spPr>
          <a:xfrm>
            <a:off x="7992774" y="6488668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33816CBF-B17A-0740-99F5-65CD94321196}"/>
              </a:ext>
            </a:extLst>
          </p:cNvPr>
          <p:cNvPicPr/>
          <p:nvPr/>
        </p:nvPicPr>
        <p:blipFill rotWithShape="1">
          <a:blip r:embed="rId2"/>
          <a:srcRect l="38318" t="408" r="24828" b="50894"/>
          <a:stretch/>
        </p:blipFill>
        <p:spPr>
          <a:xfrm>
            <a:off x="444136" y="1285255"/>
            <a:ext cx="4976950" cy="438402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B1E95-8470-A841-B9F2-44014CFE66A5}"/>
              </a:ext>
            </a:extLst>
          </p:cNvPr>
          <p:cNvCxnSpPr>
            <a:cxnSpLocks/>
          </p:cNvCxnSpPr>
          <p:nvPr/>
        </p:nvCxnSpPr>
        <p:spPr>
          <a:xfrm>
            <a:off x="4859383" y="2194560"/>
            <a:ext cx="0" cy="7466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492FB3-4BA6-434C-9272-CA0A78F500A8}"/>
              </a:ext>
            </a:extLst>
          </p:cNvPr>
          <p:cNvCxnSpPr>
            <a:cxnSpLocks/>
          </p:cNvCxnSpPr>
          <p:nvPr/>
        </p:nvCxnSpPr>
        <p:spPr>
          <a:xfrm>
            <a:off x="2954383" y="2495006"/>
            <a:ext cx="0" cy="5747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A9E4078-55A3-D54E-8C38-06CE3CC7B76E}"/>
              </a:ext>
            </a:extLst>
          </p:cNvPr>
          <p:cNvSpPr txBox="1">
            <a:spLocks/>
          </p:cNvSpPr>
          <p:nvPr/>
        </p:nvSpPr>
        <p:spPr>
          <a:xfrm>
            <a:off x="6066002" y="864197"/>
            <a:ext cx="5154991" cy="26607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further confirmed this universality of this response under 18 N treatments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D324C-E3F8-FB4C-82CF-B5312C319ABF}"/>
              </a:ext>
            </a:extLst>
          </p:cNvPr>
          <p:cNvSpPr txBox="1"/>
          <p:nvPr/>
        </p:nvSpPr>
        <p:spPr>
          <a:xfrm>
            <a:off x="6802127" y="6488668"/>
            <a:ext cx="538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, </a:t>
            </a:r>
            <a:r>
              <a:rPr lang="en-US" dirty="0" err="1"/>
              <a:t>Ezekannagha</a:t>
            </a:r>
            <a:r>
              <a:rPr lang="en-US" dirty="0"/>
              <a:t>, and Smith (2025)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pic>
        <p:nvPicPr>
          <p:cNvPr id="12" name="Picture 11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036F630F-5637-7A42-BE43-91C65F086234}"/>
              </a:ext>
            </a:extLst>
          </p:cNvPr>
          <p:cNvPicPr/>
          <p:nvPr/>
        </p:nvPicPr>
        <p:blipFill rotWithShape="1">
          <a:blip r:embed="rId2"/>
          <a:srcRect l="75404" t="40303" r="27" b="38222"/>
          <a:stretch/>
        </p:blipFill>
        <p:spPr>
          <a:xfrm>
            <a:off x="5421086" y="4271554"/>
            <a:ext cx="3317966" cy="19333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BAE0E0-3E09-504B-AC8C-EE439BEFF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552" y="3670665"/>
            <a:ext cx="1998617" cy="19986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E7CE2C-9E54-2847-9701-441BCE29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7063" y="4833257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0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557BC4-5F1C-F04A-A12F-6BE7FE73C707}"/>
              </a:ext>
            </a:extLst>
          </p:cNvPr>
          <p:cNvSpPr txBox="1"/>
          <p:nvPr/>
        </p:nvSpPr>
        <p:spPr>
          <a:xfrm>
            <a:off x="7992774" y="6488668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110" y="1690688"/>
            <a:ext cx="5167312" cy="516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C6335-A3FC-514D-ACCA-D038729E0685}"/>
              </a:ext>
            </a:extLst>
          </p:cNvPr>
          <p:cNvSpPr txBox="1"/>
          <p:nvPr/>
        </p:nvSpPr>
        <p:spPr>
          <a:xfrm>
            <a:off x="86358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932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344" y="1690688"/>
            <a:ext cx="5167312" cy="516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8DD1F-67B0-7F4C-8749-7CAC6A1F2E4B}"/>
              </a:ext>
            </a:extLst>
          </p:cNvPr>
          <p:cNvSpPr txBox="1"/>
          <p:nvPr/>
        </p:nvSpPr>
        <p:spPr>
          <a:xfrm>
            <a:off x="86358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529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build more leaves and fine roots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8DD1F-67B0-7F4C-8749-7CAC6A1F2E4B}"/>
              </a:ext>
            </a:extLst>
          </p:cNvPr>
          <p:cNvSpPr txBox="1"/>
          <p:nvPr/>
        </p:nvSpPr>
        <p:spPr>
          <a:xfrm>
            <a:off x="86358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7BD6D-A738-EA4B-B4A7-E45452B7A1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4897" y="2233749"/>
            <a:ext cx="9742206" cy="34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6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200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savings increases long-term ecosystem carbon stocks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A4A73-C0C2-474F-82AD-D7C8128EC938}"/>
              </a:ext>
            </a:extLst>
          </p:cNvPr>
          <p:cNvSpPr txBox="1"/>
          <p:nvPr/>
        </p:nvSpPr>
        <p:spPr>
          <a:xfrm>
            <a:off x="86358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0C163-4D35-6E46-90AA-F681D8B63D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72491"/>
            <a:ext cx="7587264" cy="3644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943F66-C997-9D4B-B293-B47511D9D9E0}"/>
              </a:ext>
            </a:extLst>
          </p:cNvPr>
          <p:cNvSpPr txBox="1"/>
          <p:nvPr/>
        </p:nvSpPr>
        <p:spPr>
          <a:xfrm>
            <a:off x="8635834" y="2717074"/>
            <a:ext cx="35561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50% increase in ecosystem carbon from CO</a:t>
            </a:r>
            <a:r>
              <a:rPr lang="en-US" sz="3200" baseline="-25000" dirty="0">
                <a:solidFill>
                  <a:srgbClr val="011893"/>
                </a:solidFill>
              </a:rPr>
              <a:t>2</a:t>
            </a:r>
            <a:r>
              <a:rPr lang="en-US" sz="3200" dirty="0">
                <a:solidFill>
                  <a:srgbClr val="011893"/>
                </a:solidFill>
              </a:rPr>
              <a:t> acclimation</a:t>
            </a:r>
          </a:p>
        </p:txBody>
      </p:sp>
    </p:spTree>
    <p:extLst>
      <p:ext uri="{BB962C8B-B14F-4D97-AF65-F5344CB8AC3E}">
        <p14:creationId xmlns:p14="http://schemas.microsoft.com/office/powerpoint/2010/main" val="23682302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039" y="2271441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terrestrial biogeochemical cycling?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FF0000"/>
                </a:solidFill>
              </a:rPr>
              <a:t>Photosynthesis will increase and per-leaf-area nutrient use will decrease, reducing N limitation and increasing future ecosystem C</a:t>
            </a:r>
          </a:p>
        </p:txBody>
      </p: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role of acclimation on future </a:t>
            </a:r>
            <a:r>
              <a:rPr lang="en-US" dirty="0">
                <a:solidFill>
                  <a:srgbClr val="011893"/>
                </a:solidFill>
              </a:rPr>
              <a:t>ecosystem feedbacks </a:t>
            </a:r>
            <a:r>
              <a:rPr lang="en-US" dirty="0"/>
              <a:t>to global change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74BD5-3D76-1D48-9D30-F3E96652C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448" y="2903199"/>
            <a:ext cx="4323848" cy="2392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7BA28-8BF8-3B4E-8F27-1E56D951BD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896" y="2060020"/>
            <a:ext cx="4916557" cy="392480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D6749-ED2D-894F-8DBC-DCF2FBB643B4}"/>
              </a:ext>
            </a:extLst>
          </p:cNvPr>
          <p:cNvCxnSpPr>
            <a:stCxn id="7" idx="3"/>
          </p:cNvCxnSpPr>
          <p:nvPr/>
        </p:nvCxnSpPr>
        <p:spPr>
          <a:xfrm flipV="1">
            <a:off x="5423453" y="4002157"/>
            <a:ext cx="1772477" cy="20266"/>
          </a:xfrm>
          <a:prstGeom prst="straightConnector1">
            <a:avLst/>
          </a:prstGeom>
          <a:ln w="76200">
            <a:solidFill>
              <a:srgbClr val="01189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2F6BC7-C935-BD40-8591-211AC428312F}"/>
              </a:ext>
            </a:extLst>
          </p:cNvPr>
          <p:cNvSpPr txBox="1"/>
          <p:nvPr/>
        </p:nvSpPr>
        <p:spPr>
          <a:xfrm>
            <a:off x="3785025" y="6181197"/>
            <a:ext cx="5049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Coupled model-data experiments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AF7298-2357-DA42-B617-B4A9D8C5D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182" y="2695499"/>
            <a:ext cx="2046791" cy="4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208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</p:spTree>
    <p:extLst>
      <p:ext uri="{BB962C8B-B14F-4D97-AF65-F5344CB8AC3E}">
        <p14:creationId xmlns:p14="http://schemas.microsoft.com/office/powerpoint/2010/main" val="27043177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</p:spTree>
    <p:extLst>
      <p:ext uri="{BB962C8B-B14F-4D97-AF65-F5344CB8AC3E}">
        <p14:creationId xmlns:p14="http://schemas.microsoft.com/office/powerpoint/2010/main" val="38706368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36094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49207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202335" y="6488668"/>
            <a:ext cx="298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E55436-1940-434E-8D9B-37E856C24A22}"/>
              </a:ext>
            </a:extLst>
          </p:cNvPr>
          <p:cNvSpPr/>
          <p:nvPr/>
        </p:nvSpPr>
        <p:spPr>
          <a:xfrm>
            <a:off x="2265527" y="2483893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BCE437-C59F-CA4F-A3C2-0794DFB99976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EB652F-386A-214D-AC06-5344098484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37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DD130F-847F-5F45-A74F-0D1EA1E9383D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7156F-1FCC-0344-AC6F-1B727A5A28D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44ABC2-F4B9-0D44-8404-1A6B77573AFA}"/>
              </a:ext>
            </a:extLst>
          </p:cNvPr>
          <p:cNvSpPr txBox="1"/>
          <p:nvPr/>
        </p:nvSpPr>
        <p:spPr>
          <a:xfrm>
            <a:off x="9202335" y="6488668"/>
            <a:ext cx="298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9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774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5F7CC-341C-C14A-9B47-A3FCE87FC2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2B34CD-E08C-7F49-A44F-591A333296E5}"/>
              </a:ext>
            </a:extLst>
          </p:cNvPr>
          <p:cNvSpPr txBox="1"/>
          <p:nvPr/>
        </p:nvSpPr>
        <p:spPr>
          <a:xfrm>
            <a:off x="9202335" y="6488668"/>
            <a:ext cx="298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5284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5A30A3-1DA2-7340-93F2-A7CE855D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09" y="1786261"/>
            <a:ext cx="6778497" cy="4007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EA749F-F688-0248-BAA4-B0C9E12F6FA9}"/>
              </a:ext>
            </a:extLst>
          </p:cNvPr>
          <p:cNvSpPr txBox="1"/>
          <p:nvPr/>
        </p:nvSpPr>
        <p:spPr>
          <a:xfrm rot="16200000">
            <a:off x="-191012" y="3528258"/>
            <a:ext cx="491307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Benefit of C</a:t>
            </a:r>
            <a:r>
              <a:rPr lang="en-US" sz="2800" baseline="-25000" dirty="0"/>
              <a:t>4</a:t>
            </a:r>
            <a:r>
              <a:rPr lang="en-US" sz="2800" dirty="0"/>
              <a:t> photosynthesis (%)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44EEE-E375-C248-93DB-8BB18DA2AE84}"/>
              </a:ext>
            </a:extLst>
          </p:cNvPr>
          <p:cNvSpPr txBox="1"/>
          <p:nvPr/>
        </p:nvSpPr>
        <p:spPr>
          <a:xfrm>
            <a:off x="4547031" y="5668344"/>
            <a:ext cx="273818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</a:t>
            </a:r>
            <a:r>
              <a:rPr lang="en-US" sz="2800" baseline="-25000" dirty="0"/>
              <a:t>4</a:t>
            </a:r>
            <a:r>
              <a:rPr lang="en-US" sz="2800" dirty="0"/>
              <a:t> vegetation (%)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59616-7C82-7044-9AA0-F89BBE653E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D6C9E8-E77C-FC40-BDC0-F1CD0713B0A7}"/>
              </a:ext>
            </a:extLst>
          </p:cNvPr>
          <p:cNvSpPr txBox="1"/>
          <p:nvPr/>
        </p:nvSpPr>
        <p:spPr>
          <a:xfrm>
            <a:off x="2907309" y="680285"/>
            <a:ext cx="5713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The model seems to work!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7CC43E-117D-5D49-89B0-55810829D1B9}"/>
              </a:ext>
            </a:extLst>
          </p:cNvPr>
          <p:cNvSpPr txBox="1"/>
          <p:nvPr/>
        </p:nvSpPr>
        <p:spPr>
          <a:xfrm>
            <a:off x="9202335" y="6488668"/>
            <a:ext cx="298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96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513A6-5FF0-774E-ACB9-F2350699004A}"/>
              </a:ext>
            </a:extLst>
          </p:cNvPr>
          <p:cNvSpPr txBox="1"/>
          <p:nvPr/>
        </p:nvSpPr>
        <p:spPr>
          <a:xfrm>
            <a:off x="8415517" y="6488668"/>
            <a:ext cx="37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Ansley,… Smith et al. (2023) </a:t>
            </a:r>
            <a:r>
              <a:rPr lang="en-US" i="1" dirty="0"/>
              <a:t>Ecosphere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1376A6-7D66-B048-A5B4-570002457AC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33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F89D0-EEE1-5140-82DB-448A9407A1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AC889-51B7-4944-98A4-CFCB55645066}"/>
              </a:ext>
            </a:extLst>
          </p:cNvPr>
          <p:cNvSpPr txBox="1"/>
          <p:nvPr/>
        </p:nvSpPr>
        <p:spPr>
          <a:xfrm>
            <a:off x="191069" y="2213880"/>
            <a:ext cx="39331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physiology may decrease in the future in the Southern Great Plains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062FC-E5D2-6C4A-902D-396AC35C82CD}"/>
              </a:ext>
            </a:extLst>
          </p:cNvPr>
          <p:cNvSpPr txBox="1"/>
          <p:nvPr/>
        </p:nvSpPr>
        <p:spPr>
          <a:xfrm>
            <a:off x="8415517" y="6488668"/>
            <a:ext cx="37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Ansley,… Smith et al. (2023) </a:t>
            </a:r>
            <a:r>
              <a:rPr lang="en-US" i="1" dirty="0"/>
              <a:t>Ecosphere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401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6F89D0-EEE1-5140-82DB-448A9407A10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AC889-51B7-4944-98A4-CFCB55645066}"/>
              </a:ext>
            </a:extLst>
          </p:cNvPr>
          <p:cNvSpPr txBox="1"/>
          <p:nvPr/>
        </p:nvSpPr>
        <p:spPr>
          <a:xfrm>
            <a:off x="191069" y="2213880"/>
            <a:ext cx="3933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Similar responses further North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062FC-E5D2-6C4A-902D-396AC35C82CD}"/>
              </a:ext>
            </a:extLst>
          </p:cNvPr>
          <p:cNvSpPr txBox="1"/>
          <p:nvPr/>
        </p:nvSpPr>
        <p:spPr>
          <a:xfrm>
            <a:off x="8415517" y="6488668"/>
            <a:ext cx="37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Ansley,… Smith et al. (2023) </a:t>
            </a:r>
            <a:r>
              <a:rPr lang="en-US" i="1" dirty="0"/>
              <a:t>Ecosphere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94F643-00B0-244D-A625-F508E7BA9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2" y="0"/>
            <a:ext cx="376517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4F7A23-4E32-1744-8ADE-B258B4ED8C3C}"/>
              </a:ext>
            </a:extLst>
          </p:cNvPr>
          <p:cNvSpPr txBox="1"/>
          <p:nvPr/>
        </p:nvSpPr>
        <p:spPr>
          <a:xfrm rot="16200000">
            <a:off x="6710244" y="3174816"/>
            <a:ext cx="3779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  <a:r>
              <a:rPr lang="en-US" sz="4000" baseline="-25000" dirty="0"/>
              <a:t>4</a:t>
            </a:r>
            <a:r>
              <a:rPr lang="en-US" sz="4000" dirty="0"/>
              <a:t> advantage (%)</a:t>
            </a:r>
          </a:p>
        </p:txBody>
      </p:sp>
    </p:spTree>
    <p:extLst>
      <p:ext uri="{BB962C8B-B14F-4D97-AF65-F5344CB8AC3E}">
        <p14:creationId xmlns:p14="http://schemas.microsoft.com/office/powerpoint/2010/main" val="14670903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environments</a:t>
            </a:r>
          </a:p>
        </p:txBody>
      </p:sp>
    </p:spTree>
    <p:extLst>
      <p:ext uri="{BB962C8B-B14F-4D97-AF65-F5344CB8AC3E}">
        <p14:creationId xmlns:p14="http://schemas.microsoft.com/office/powerpoint/2010/main" val="37676227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scaling of C</a:t>
            </a:r>
            <a:r>
              <a:rPr lang="en-US" baseline="-25000" dirty="0">
                <a:solidFill>
                  <a:srgbClr val="011893"/>
                </a:solidFill>
              </a:rPr>
              <a:t>4</a:t>
            </a:r>
            <a:r>
              <a:rPr lang="en-US" dirty="0">
                <a:solidFill>
                  <a:srgbClr val="011893"/>
                </a:solidFill>
              </a:rPr>
              <a:t> biology from cells to biomes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6E5F9-D0B6-BE4E-BFF6-E2CC9E3D5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752" y="5936033"/>
            <a:ext cx="1850248" cy="921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CA42F0-CA5C-A34F-9946-66E4ABE22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10661"/>
            <a:ext cx="5033554" cy="2347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C5CEF-687F-BE4B-9F12-137411E060B2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5789" y="1795190"/>
            <a:ext cx="7280421" cy="42962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64181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FEE04B-39A7-3841-A3C5-FAAB7BFF0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155700"/>
            <a:ext cx="9105900" cy="4546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ADE0DF-64FD-3B4D-A93B-F8363F6A0CEE}"/>
              </a:ext>
            </a:extLst>
          </p:cNvPr>
          <p:cNvSpPr txBox="1"/>
          <p:nvPr/>
        </p:nvSpPr>
        <p:spPr>
          <a:xfrm>
            <a:off x="8351653" y="6488668"/>
            <a:ext cx="3840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Monson,…Smith et al. (2025)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2723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2624" cy="4351338"/>
          </a:xfrm>
        </p:spPr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Assuming plants don’t dynamically respond to their environment can lead to poor understanding of ecosystem functioning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620825" y="304357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935573" y="448147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2723</TotalTime>
  <Words>2270</Words>
  <Application>Microsoft Macintosh PowerPoint</Application>
  <PresentationFormat>Widescreen</PresentationFormat>
  <Paragraphs>289</Paragraphs>
  <Slides>103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8" baseType="lpstr">
      <vt:lpstr>Arial</vt:lpstr>
      <vt:lpstr>Calibri</vt:lpstr>
      <vt:lpstr>Calibri Light</vt:lpstr>
      <vt:lpstr>Mangal</vt:lpstr>
      <vt:lpstr>Office Theme</vt:lpstr>
      <vt:lpstr>Plants aren’t dumb Using optimality theory to understand big questions in plant ecophysiology</vt:lpstr>
      <vt:lpstr>Acknowledgements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In other words: plants provide ecosystem services</vt:lpstr>
      <vt:lpstr>Including photosynthesis</vt:lpstr>
      <vt:lpstr>Photosynthesis provides the foundation for other services</vt:lpstr>
      <vt:lpstr>Photosynthesis is a dynamic process that is likely to be impacted by global change</vt:lpstr>
      <vt:lpstr>Our lab examines photosynthesis as a regulator of global change impacts on ecosystem services</vt:lpstr>
      <vt:lpstr>Photosynthesis is important! An example…</vt:lpstr>
      <vt:lpstr>Photosynthesis is important! An example…</vt:lpstr>
      <vt:lpstr>Photosynthesis is important! An example…</vt:lpstr>
      <vt:lpstr>Photosynthesis is important! An example…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Acclimation: an example</vt:lpstr>
      <vt:lpstr>Acclimation: an example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We can use the theory as a null model to explore acclimation mechanisms</vt:lpstr>
      <vt:lpstr>Let’s tackle some big questions in plant ecophysiology!</vt:lpstr>
      <vt:lpstr>Big questions</vt:lpstr>
      <vt:lpstr>Question 1: Is photosynthesis optimized to the environment?</vt:lpstr>
      <vt:lpstr>Global Vcmax dataset</vt:lpstr>
      <vt:lpstr>PowerPoint Presentation</vt:lpstr>
      <vt:lpstr>PowerPoint Presentation</vt:lpstr>
      <vt:lpstr>Question 1: Is photosynthesis optimized to the environment?  YES! Photosynthesis acclimates spatially as expected from optimization</vt:lpstr>
      <vt:lpstr>Looking forward: using theory to understand larger scale consequences of acclimation</vt:lpstr>
      <vt:lpstr>Question 2: How do plants acclimate to soil nitrogen?</vt:lpstr>
      <vt:lpstr>The lab has examined soil nitrogen impacts in many contexts</vt:lpstr>
      <vt:lpstr>What have we learned?</vt:lpstr>
      <vt:lpstr>PowerPoint Presentation</vt:lpstr>
      <vt:lpstr>Result 1: Growth increases with increasing soil N</vt:lpstr>
      <vt:lpstr>Result 2: C cost to acquire N decreases with increasing soil N</vt:lpstr>
      <vt:lpstr>Result 2: C cost to acquire N decreases with increasing soil N</vt:lpstr>
      <vt:lpstr>Result 3: Tissue N increases with increasing soil N</vt:lpstr>
      <vt:lpstr>Result 4: Relative leaf N allocation to photosynthesis decreases with increasing soil N</vt:lpstr>
      <vt:lpstr>Result 5: Response to soil N is dependent on N demand</vt:lpstr>
      <vt:lpstr>Question 2: How do plants acclimate to soil nitrogen?  Reduction in N uptake costs results in bigger plants with more leaf N, particularly where demand is high. However, more leaf N =/= more photosynthesis.</vt:lpstr>
      <vt:lpstr>Looking forward: impact of microbial symbioses on leaf economics</vt:lpstr>
      <vt:lpstr>Question 3: What does acclimation mean for future terrestrial biogeochemical cycling?</vt:lpstr>
      <vt:lpstr>Expected future responses</vt:lpstr>
      <vt:lpstr>PowerPoint Presentation</vt:lpstr>
      <vt:lpstr>Vcmax changes with CO2 in ways expected from optimization</vt:lpstr>
      <vt:lpstr>PowerPoint Presentation</vt:lpstr>
      <vt:lpstr>This generally suggests lower nitrogen demand under future conditions</vt:lpstr>
      <vt:lpstr>Let’s run a model out into the future!</vt:lpstr>
      <vt:lpstr>Photosynthesis increases with elevated CO2 at lower leaf N</vt:lpstr>
      <vt:lpstr>Leaf N reduction is due to a reduction in photosynthetic capacity</vt:lpstr>
      <vt:lpstr>Plants build more leaves and fine roots</vt:lpstr>
      <vt:lpstr>Leaf N savings increases long-term ecosystem carbon stocks</vt:lpstr>
      <vt:lpstr>Need to rethink nutrient limitation in models?</vt:lpstr>
      <vt:lpstr>Question 3: What does acclimation mean for future terrestrial biogeochemical cycling?  Photosynthesis will increase and per-leaf-area nutrient use will decrease, reducing N limitation and increasing future ecosystem C</vt:lpstr>
      <vt:lpstr>Looking forward: role of acclimation on future ecosystem feedbacks to global change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Looking forward: scaling of C4 biology from cells to biomes</vt:lpstr>
      <vt:lpstr>PowerPoint Presentation</vt:lpstr>
      <vt:lpstr>Conclusions</vt:lpstr>
      <vt:lpstr>Conclusions</vt:lpstr>
      <vt:lpstr>Conclusions</vt:lpstr>
      <vt:lpstr>And ultimately lead to a better understanding of how future ecosystem services will be impacts by global change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419</cp:revision>
  <cp:lastPrinted>2019-07-23T15:57:34Z</cp:lastPrinted>
  <dcterms:created xsi:type="dcterms:W3CDTF">2019-07-15T15:11:58Z</dcterms:created>
  <dcterms:modified xsi:type="dcterms:W3CDTF">2025-05-07T21:45:22Z</dcterms:modified>
</cp:coreProperties>
</file>